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Roboto" charset="1" panose="02000000000000000000"/>
      <p:regular r:id="rId11"/>
    </p:embeddedFont>
    <p:embeddedFont>
      <p:font typeface="Roboto Bold" charset="1" panose="02000000000000000000"/>
      <p:regular r:id="rId12"/>
    </p:embeddedFont>
    <p:embeddedFont>
      <p:font typeface="Roboto Italics" charset="1" panose="02000000000000000000"/>
      <p:regular r:id="rId13"/>
    </p:embeddedFont>
    <p:embeddedFont>
      <p:font typeface="Roboto Bold Italics" charset="1" panose="02000000000000000000"/>
      <p:regular r:id="rId14"/>
    </p:embeddedFont>
    <p:embeddedFont>
      <p:font typeface="HK Grotesk Bold" charset="1" panose="00000800000000000000"/>
      <p:regular r:id="rId15"/>
    </p:embeddedFont>
    <p:embeddedFont>
      <p:font typeface="HK Grotesk Bold Italics" charset="1" panose="00000800000000000000"/>
      <p:regular r:id="rId16"/>
    </p:embeddedFont>
    <p:embeddedFont>
      <p:font typeface="Clear Sans Regular" charset="1" panose="020B0503030202020304"/>
      <p:regular r:id="rId17"/>
    </p:embeddedFont>
    <p:embeddedFont>
      <p:font typeface="Clear Sans Regular Bold" charset="1" panose="020B0603030202020304"/>
      <p:regular r:id="rId18"/>
    </p:embeddedFont>
    <p:embeddedFont>
      <p:font typeface="Clear Sans Regular Italics" charset="1" panose="020B0503030202090304"/>
      <p:regular r:id="rId19"/>
    </p:embeddedFont>
    <p:embeddedFont>
      <p:font typeface="Clear Sans Regular Bold Italics" charset="1" panose="020B06030302020903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2.sv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sv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1.sv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sv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sv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svg" Type="http://schemas.openxmlformats.org/officeDocument/2006/relationships/image"/><Relationship Id="rId12" Target="../media/image32.svg" Type="http://schemas.openxmlformats.org/officeDocument/2006/relationships/image"/><Relationship Id="rId13" Target="../media/image33.svg" Type="http://schemas.openxmlformats.org/officeDocument/2006/relationships/image"/><Relationship Id="rId14" Target="../media/image34.svg" Type="http://schemas.openxmlformats.org/officeDocument/2006/relationships/image"/><Relationship Id="rId15" Target="../media/image35.svg" Type="http://schemas.openxmlformats.org/officeDocument/2006/relationships/image"/><Relationship Id="rId16" Target="../media/image36.svg" Type="http://schemas.openxmlformats.org/officeDocument/2006/relationships/image"/><Relationship Id="rId17" Target="../media/image37.svg" Type="http://schemas.openxmlformats.org/officeDocument/2006/relationships/image"/><Relationship Id="rId18" Target="../media/image38.svg" Type="http://schemas.openxmlformats.org/officeDocument/2006/relationships/image"/><Relationship Id="rId19" Target="../media/image39.svg" Type="http://schemas.openxmlformats.org/officeDocument/2006/relationships/image"/><Relationship Id="rId2" Target="../media/image23.svg" Type="http://schemas.openxmlformats.org/officeDocument/2006/relationships/image"/><Relationship Id="rId20" Target="../media/image40.svg" Type="http://schemas.openxmlformats.org/officeDocument/2006/relationships/image"/><Relationship Id="rId21" Target="../media/image41.svg" Type="http://schemas.openxmlformats.org/officeDocument/2006/relationships/image"/><Relationship Id="rId22" Target="../media/image42.svg" Type="http://schemas.openxmlformats.org/officeDocument/2006/relationships/image"/><Relationship Id="rId23" Target="../media/image43.svg" Type="http://schemas.openxmlformats.org/officeDocument/2006/relationships/image"/><Relationship Id="rId24" Target="../media/image44.svg" Type="http://schemas.openxmlformats.org/officeDocument/2006/relationships/image"/><Relationship Id="rId25" Target="../media/image45.svg" Type="http://schemas.openxmlformats.org/officeDocument/2006/relationships/image"/><Relationship Id="rId3" Target="../media/image24.svg" Type="http://schemas.openxmlformats.org/officeDocument/2006/relationships/image"/><Relationship Id="rId4" Target="../media/image25.svg" Type="http://schemas.openxmlformats.org/officeDocument/2006/relationships/image"/><Relationship Id="rId5" Target="../media/image26.svg" Type="http://schemas.openxmlformats.org/officeDocument/2006/relationships/image"/><Relationship Id="rId6" Target="../media/image27.svg" Type="http://schemas.openxmlformats.org/officeDocument/2006/relationships/image"/><Relationship Id="rId7" Target="../media/image15.svg" Type="http://schemas.openxmlformats.org/officeDocument/2006/relationships/image"/><Relationship Id="rId8" Target="../media/image28.sv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sv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sv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sv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svg" Type="http://schemas.openxmlformats.org/officeDocument/2006/relationships/image"/><Relationship Id="rId3" Target="../media/image2.svg" Type="http://schemas.openxmlformats.org/officeDocument/2006/relationships/image"/><Relationship Id="rId4" Target="../media/image1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svg" Type="http://schemas.openxmlformats.org/officeDocument/2006/relationships/image"/><Relationship Id="rId3" Target="../media/image6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svg" Type="http://schemas.openxmlformats.org/officeDocument/2006/relationships/image"/><Relationship Id="rId3" Target="../media/image1.svg" Type="http://schemas.openxmlformats.org/officeDocument/2006/relationships/image"/><Relationship Id="rId4" Target="../media/image14.png" Type="http://schemas.openxmlformats.org/officeDocument/2006/relationships/image"/><Relationship Id="rId5" Target="../media/image3.sv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sv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E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336439"/>
            <a:ext cx="14937578" cy="6921861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1217944" y="2131515"/>
            <a:ext cx="14938542" cy="6940933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5876062" y="7748508"/>
            <a:ext cx="2614358" cy="40522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2605103" cy="37774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847488" y="2677899"/>
            <a:ext cx="13300003" cy="5848164"/>
            <a:chOff x="0" y="0"/>
            <a:chExt cx="17733337" cy="779755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90500"/>
              <a:ext cx="17733337" cy="2551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175"/>
                </a:lnSpc>
              </a:pPr>
              <a:r>
                <a:rPr lang="en-US" sz="13500" spc="-135">
                  <a:solidFill>
                    <a:srgbClr val="7ED957"/>
                  </a:solidFill>
                  <a:latin typeface="HK Grotesk Bold Bold"/>
                </a:rPr>
                <a:t>BUDGETIN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820996"/>
              <a:ext cx="17733337" cy="4976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59"/>
                </a:lnSpc>
              </a:pPr>
            </a:p>
            <a:p>
              <a:pPr>
                <a:lnSpc>
                  <a:spcPts val="4259"/>
                </a:lnSpc>
              </a:pPr>
              <a:r>
                <a:rPr lang="en-US" sz="2999" spc="-29">
                  <a:solidFill>
                    <a:srgbClr val="000000"/>
                  </a:solidFill>
                  <a:latin typeface="Clear Sans Regular"/>
                </a:rPr>
                <a:t>Kelompok Jago - Kelas E</a:t>
              </a:r>
            </a:p>
            <a:p>
              <a:pPr marL="647700" indent="-323850" lvl="1">
                <a:lnSpc>
                  <a:spcPts val="4259"/>
                </a:lnSpc>
                <a:buFont typeface="Arial"/>
                <a:buChar char="•"/>
              </a:pPr>
              <a:r>
                <a:rPr lang="en-US" sz="2999" spc="-29">
                  <a:solidFill>
                    <a:srgbClr val="000000"/>
                  </a:solidFill>
                  <a:latin typeface="Clear Sans Regular"/>
                </a:rPr>
                <a:t>Rio Yuda Sakti - 19523016</a:t>
              </a:r>
            </a:p>
            <a:p>
              <a:pPr marL="647700" indent="-323850" lvl="1">
                <a:lnSpc>
                  <a:spcPts val="4259"/>
                </a:lnSpc>
                <a:buFont typeface="Arial"/>
                <a:buChar char="•"/>
              </a:pPr>
              <a:r>
                <a:rPr lang="en-US" sz="2999" spc="-29">
                  <a:solidFill>
                    <a:srgbClr val="000000"/>
                  </a:solidFill>
                  <a:latin typeface="Clear Sans Regular"/>
                </a:rPr>
                <a:t>Wahyu Kartika Candra - 19523157</a:t>
              </a:r>
            </a:p>
            <a:p>
              <a:pPr marL="647700" indent="-323850" lvl="1">
                <a:lnSpc>
                  <a:spcPts val="4259"/>
                </a:lnSpc>
                <a:buFont typeface="Arial"/>
                <a:buChar char="•"/>
              </a:pPr>
              <a:r>
                <a:rPr lang="en-US" sz="2999" spc="-29">
                  <a:solidFill>
                    <a:srgbClr val="000000"/>
                  </a:solidFill>
                  <a:latin typeface="Clear Sans Regular"/>
                </a:rPr>
                <a:t>Yusuf Akbar Wibisono - 19523114</a:t>
              </a:r>
            </a:p>
            <a:p>
              <a:pPr marL="647700" indent="-323850" lvl="1">
                <a:lnSpc>
                  <a:spcPts val="4259"/>
                </a:lnSpc>
                <a:buFont typeface="Arial"/>
                <a:buChar char="•"/>
              </a:pPr>
              <a:r>
                <a:rPr lang="en-US" sz="2999" spc="-29">
                  <a:solidFill>
                    <a:srgbClr val="000000"/>
                  </a:solidFill>
                  <a:latin typeface="Clear Sans Regular"/>
                </a:rPr>
                <a:t>Abyan Jiddan - 19523219</a:t>
              </a:r>
            </a:p>
            <a:p>
              <a:pPr marL="0" indent="0" lvl="0">
                <a:lnSpc>
                  <a:spcPts val="4260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418024">
            <a:off x="13794724" y="704221"/>
            <a:ext cx="3362853" cy="24548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E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3529" y="7841833"/>
            <a:ext cx="1619425" cy="1410179"/>
            <a:chOff x="0" y="0"/>
            <a:chExt cx="2159233" cy="188023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1880238" cy="1880238"/>
            </a:xfrm>
            <a:prstGeom prst="rect">
              <a:avLst/>
            </a:prstGeom>
          </p:spPr>
        </p:pic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-10800000">
              <a:off x="1601243" y="661124"/>
              <a:ext cx="557990" cy="557990"/>
              <a:chOff x="1371600" y="6705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4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614254" cy="117840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45046" y="8079895"/>
            <a:ext cx="1614254" cy="117840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5639875" y="1034988"/>
            <a:ext cx="1619425" cy="1410179"/>
            <a:chOff x="0" y="0"/>
            <a:chExt cx="2159233" cy="1880238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78995" y="0"/>
              <a:ext cx="1880238" cy="1880238"/>
            </a:xfrm>
            <a:prstGeom prst="rect">
              <a:avLst/>
            </a:prstGeom>
          </p:spPr>
        </p:pic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0" y="661124"/>
              <a:ext cx="557990" cy="557990"/>
              <a:chOff x="1371600" y="6705600"/>
              <a:chExt cx="10972800" cy="109728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4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3057193" y="709888"/>
            <a:ext cx="12173615" cy="5814673"/>
            <a:chOff x="0" y="0"/>
            <a:chExt cx="4006925" cy="191389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4006925" cy="1913890"/>
            </a:xfrm>
            <a:custGeom>
              <a:avLst/>
              <a:gdLst/>
              <a:ahLst/>
              <a:cxnLst/>
              <a:rect r="r" b="b" t="t" l="l"/>
              <a:pathLst>
                <a:path h="1913890" w="4006925">
                  <a:moveTo>
                    <a:pt x="0" y="0"/>
                  </a:moveTo>
                  <a:lnTo>
                    <a:pt x="4006925" y="0"/>
                  </a:lnTo>
                  <a:lnTo>
                    <a:pt x="400692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91F1E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325864" y="976482"/>
            <a:ext cx="11636273" cy="5262442"/>
            <a:chOff x="0" y="0"/>
            <a:chExt cx="3959737" cy="179077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3959737" cy="1790770"/>
            </a:xfrm>
            <a:custGeom>
              <a:avLst/>
              <a:gdLst/>
              <a:ahLst/>
              <a:cxnLst/>
              <a:rect r="r" b="b" t="t" l="l"/>
              <a:pathLst>
                <a:path h="1790770" w="3959737">
                  <a:moveTo>
                    <a:pt x="0" y="0"/>
                  </a:moveTo>
                  <a:lnTo>
                    <a:pt x="3959737" y="0"/>
                  </a:lnTo>
                  <a:lnTo>
                    <a:pt x="3959737" y="1790770"/>
                  </a:lnTo>
                  <a:lnTo>
                    <a:pt x="0" y="1790770"/>
                  </a:lnTo>
                  <a:close/>
                </a:path>
              </a:pathLst>
            </a:custGeom>
            <a:solidFill>
              <a:srgbClr val="8E9796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16110" r="0" b="4378"/>
          <a:stretch>
            <a:fillRect/>
          </a:stretch>
        </p:blipFill>
        <p:spPr>
          <a:xfrm flipH="false" flipV="false" rot="0">
            <a:off x="3482780" y="1085238"/>
            <a:ext cx="11322440" cy="5063973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482780" y="8022745"/>
            <a:ext cx="11322440" cy="148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6"/>
              </a:lnSpc>
            </a:pPr>
            <a:r>
              <a:rPr lang="en-US" sz="2800" spc="-28">
                <a:solidFill>
                  <a:srgbClr val="000000"/>
                </a:solidFill>
                <a:latin typeface="Clear Sans Regular"/>
              </a:rPr>
              <a:t>Jika sudah melakukan pengisian transaksi dan telah menekan tombol add, secara otomatis sistem memasukan ke data tersebut ke database dan menampilkan ke dashboard dan pie chart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E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93936" y="3148711"/>
            <a:ext cx="11272718" cy="4201521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1212625" y="2934219"/>
            <a:ext cx="11246010" cy="4048394"/>
          </a:xfrm>
          <a:prstGeom prst="rect">
            <a:avLst/>
          </a:prstGeom>
          <a:solidFill>
            <a:srgbClr val="8E9796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3951" y="601052"/>
            <a:ext cx="1817517" cy="26354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1896672" y="7742219"/>
            <a:ext cx="1797883" cy="27867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418024">
            <a:off x="10662795" y="148987"/>
            <a:ext cx="2628128" cy="191853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14759" t="39564" r="18256" b="20556"/>
          <a:stretch>
            <a:fillRect/>
          </a:stretch>
        </p:blipFill>
        <p:spPr>
          <a:xfrm flipH="false" flipV="false" rot="0">
            <a:off x="1433951" y="3161325"/>
            <a:ext cx="10732704" cy="359418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437328" y="2510473"/>
            <a:ext cx="4175167" cy="496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1"/>
              </a:lnSpc>
            </a:pPr>
            <a:r>
              <a:rPr lang="en-US" sz="5315" spc="-53">
                <a:solidFill>
                  <a:srgbClr val="000000"/>
                </a:solidFill>
                <a:latin typeface="HK Grotesk Bold Bold"/>
              </a:rPr>
              <a:t>Dapat dilihat bahwa data yang tadi ditambahkan telah masuk ke database kami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E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028700" y="1028700"/>
            <a:ext cx="1410179" cy="1410179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-10800000">
            <a:off x="2229633" y="1524543"/>
            <a:ext cx="418493" cy="418493"/>
            <a:chOff x="1371600" y="6705600"/>
            <a:chExt cx="10972800" cy="10972800"/>
          </a:xfrm>
        </p:grpSpPr>
        <p:sp>
          <p:nvSpPr>
            <p:cNvPr name="Freeform 4" id="4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8079895"/>
            <a:ext cx="1614254" cy="117840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45046" y="1028700"/>
            <a:ext cx="1614254" cy="117840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49121" y="7848121"/>
            <a:ext cx="1410179" cy="1410179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639875" y="8343964"/>
            <a:ext cx="418493" cy="418493"/>
            <a:chOff x="1371600" y="6705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333158" y="533400"/>
            <a:ext cx="11724155" cy="6594755"/>
            <a:chOff x="0" y="0"/>
            <a:chExt cx="11289030" cy="63500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6597" r="-6586" t="0" b="1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647476" y="7642190"/>
            <a:ext cx="10409718" cy="112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4"/>
              </a:lnSpc>
            </a:pPr>
            <a:r>
              <a:rPr lang="en-US" sz="3200" spc="-32">
                <a:solidFill>
                  <a:srgbClr val="000000"/>
                </a:solidFill>
                <a:latin typeface="Clear Sans Regular"/>
              </a:rPr>
              <a:t>Data akun yang kita buat diawal juga dapat diubah jika dirasa ada kesalahan dari pengguna.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E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028700" y="1028700"/>
            <a:ext cx="1410179" cy="1410179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-10800000">
            <a:off x="2229633" y="1524543"/>
            <a:ext cx="418493" cy="418493"/>
            <a:chOff x="1371600" y="6705600"/>
            <a:chExt cx="10972800" cy="10972800"/>
          </a:xfrm>
        </p:grpSpPr>
        <p:sp>
          <p:nvSpPr>
            <p:cNvPr name="Freeform 4" id="4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8079895"/>
            <a:ext cx="1614254" cy="117840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49121" y="935340"/>
            <a:ext cx="1614254" cy="117840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49121" y="7848121"/>
            <a:ext cx="1410179" cy="1410179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639875" y="8343964"/>
            <a:ext cx="418493" cy="418493"/>
            <a:chOff x="1371600" y="6705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697396" y="1715229"/>
            <a:ext cx="12892601" cy="5008563"/>
            <a:chOff x="0" y="0"/>
            <a:chExt cx="4361201" cy="169425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4361201" cy="1694255"/>
            </a:xfrm>
            <a:custGeom>
              <a:avLst/>
              <a:gdLst/>
              <a:ahLst/>
              <a:cxnLst/>
              <a:rect r="r" b="b" t="t" l="l"/>
              <a:pathLst>
                <a:path h="1694255" w="4361201">
                  <a:moveTo>
                    <a:pt x="0" y="0"/>
                  </a:moveTo>
                  <a:lnTo>
                    <a:pt x="4361201" y="0"/>
                  </a:lnTo>
                  <a:lnTo>
                    <a:pt x="4361201" y="1694255"/>
                  </a:lnTo>
                  <a:lnTo>
                    <a:pt x="0" y="169425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857371" y="1943036"/>
            <a:ext cx="12572650" cy="4552950"/>
            <a:chOff x="0" y="0"/>
            <a:chExt cx="4252970" cy="1540134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4252970" cy="1540134"/>
            </a:xfrm>
            <a:custGeom>
              <a:avLst/>
              <a:gdLst/>
              <a:ahLst/>
              <a:cxnLst/>
              <a:rect r="r" b="b" t="t" l="l"/>
              <a:pathLst>
                <a:path h="1540134" w="4252970">
                  <a:moveTo>
                    <a:pt x="0" y="0"/>
                  </a:moveTo>
                  <a:lnTo>
                    <a:pt x="4252970" y="0"/>
                  </a:lnTo>
                  <a:lnTo>
                    <a:pt x="4252970" y="1540134"/>
                  </a:lnTo>
                  <a:lnTo>
                    <a:pt x="0" y="1540134"/>
                  </a:lnTo>
                  <a:close/>
                </a:path>
              </a:pathLst>
            </a:custGeom>
            <a:solidFill>
              <a:srgbClr val="8E9796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15287" t="33072" r="24144" b="30994"/>
          <a:stretch>
            <a:fillRect/>
          </a:stretch>
        </p:blipFill>
        <p:spPr>
          <a:xfrm flipH="false" flipV="false" rot="0">
            <a:off x="3041539" y="2207105"/>
            <a:ext cx="12204923" cy="4073002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647476" y="7642190"/>
            <a:ext cx="10409718" cy="112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4"/>
              </a:lnSpc>
            </a:pPr>
            <a:r>
              <a:rPr lang="en-US" sz="3200" spc="-32">
                <a:solidFill>
                  <a:srgbClr val="000000"/>
                </a:solidFill>
                <a:latin typeface="Clear Sans Regular"/>
              </a:rPr>
              <a:t>Dapat dilihat bahwa username yang mulanya rioyuda berubah menjadi riosakti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12418" y="1212941"/>
            <a:ext cx="1154468" cy="105371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16419" y="1369400"/>
            <a:ext cx="1271016" cy="78803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04611" y="1291690"/>
            <a:ext cx="1374950" cy="8424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76792" y="1257107"/>
            <a:ext cx="1159303" cy="96538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38994" y="3196318"/>
            <a:ext cx="1301315" cy="97007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16419" y="3196318"/>
            <a:ext cx="1271016" cy="100063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92805" y="3196318"/>
            <a:ext cx="598563" cy="100063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40788" y="3320576"/>
            <a:ext cx="631311" cy="100063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09836" y="5158877"/>
            <a:ext cx="959631" cy="109274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30647" y="5263739"/>
            <a:ext cx="1042560" cy="104256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78055" y="5209064"/>
            <a:ext cx="1228062" cy="105613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02095" y="5419342"/>
            <a:ext cx="1108697" cy="88695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50344" y="5440482"/>
            <a:ext cx="1212300" cy="125331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57879" y="7479050"/>
            <a:ext cx="1063547" cy="1063547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76337" y="7401951"/>
            <a:ext cx="1151181" cy="114071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17829" y="7433645"/>
            <a:ext cx="1348513" cy="104203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15773" y="7367594"/>
            <a:ext cx="1281341" cy="128134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31918" y="3196318"/>
            <a:ext cx="1249151" cy="1249151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44937" y="7260753"/>
            <a:ext cx="1423113" cy="142311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58591" y="1165512"/>
            <a:ext cx="1195806" cy="1195806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2780" y="1212941"/>
            <a:ext cx="820215" cy="86753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2780" y="3196318"/>
            <a:ext cx="1055222" cy="1016851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6230" y="5261839"/>
            <a:ext cx="1088323" cy="1201964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6230" y="7465107"/>
            <a:ext cx="1088323" cy="1091433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 rot="0">
            <a:off x="12227562" y="3311637"/>
            <a:ext cx="5031738" cy="3663726"/>
            <a:chOff x="0" y="0"/>
            <a:chExt cx="6708984" cy="4884968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66675"/>
              <a:ext cx="6708984" cy="3876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51"/>
                </a:lnSpc>
              </a:pPr>
              <a:r>
                <a:rPr lang="en-US" sz="6864" spc="-68">
                  <a:solidFill>
                    <a:srgbClr val="000000"/>
                  </a:solidFill>
                  <a:latin typeface="League Spartan"/>
                </a:rPr>
                <a:t>Thank You For Your Attention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4240144"/>
              <a:ext cx="6708984" cy="644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32940" y="2241364"/>
            <a:ext cx="15926360" cy="701693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0755236" cy="8024733"/>
          </a:xfrm>
          <a:prstGeom prst="rect">
            <a:avLst/>
          </a:prstGeom>
          <a:solidFill>
            <a:srgbClr val="1CE6D2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44942" y="1028700"/>
            <a:ext cx="2614358" cy="405226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>
            <a:off x="1091088" y="2761212"/>
            <a:ext cx="10630460" cy="4997636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6776"/>
          <a:stretch>
            <a:fillRect/>
          </a:stretch>
        </p:blipFill>
        <p:spPr>
          <a:xfrm flipH="false" flipV="false" rot="0">
            <a:off x="1262382" y="2901315"/>
            <a:ext cx="10287871" cy="471742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381813" y="4659410"/>
            <a:ext cx="4229834" cy="2123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08"/>
              </a:lnSpc>
            </a:pPr>
            <a:r>
              <a:rPr lang="en-US" sz="2400" spc="-24">
                <a:solidFill>
                  <a:srgbClr val="F6F6F6"/>
                </a:solidFill>
                <a:latin typeface="Clear Sans Regular"/>
              </a:rPr>
              <a:t>Gambar disamping merupakan user interface yang ada pada bagian home. Di bagian ini juga menjelaskan apa maksud dari website yang kami buat.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E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028700" y="1028700"/>
            <a:ext cx="1410179" cy="1410179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-10800000">
            <a:off x="2229633" y="1524543"/>
            <a:ext cx="418493" cy="418493"/>
            <a:chOff x="1371600" y="6705600"/>
            <a:chExt cx="10972800" cy="10972800"/>
          </a:xfrm>
        </p:grpSpPr>
        <p:sp>
          <p:nvSpPr>
            <p:cNvPr name="Freeform 4" id="4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8079895"/>
            <a:ext cx="1614254" cy="117840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45046" y="1028700"/>
            <a:ext cx="1614254" cy="117840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49121" y="7848121"/>
            <a:ext cx="1410179" cy="1410179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639875" y="8343964"/>
            <a:ext cx="418493" cy="418493"/>
            <a:chOff x="1371600" y="6705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939141" y="590550"/>
            <a:ext cx="10512189" cy="5913033"/>
            <a:chOff x="0" y="0"/>
            <a:chExt cx="11289030" cy="63500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7027" r="-7016" t="0" b="1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990376" y="7486424"/>
            <a:ext cx="10409718" cy="112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4"/>
              </a:lnSpc>
            </a:pPr>
            <a:r>
              <a:rPr lang="en-US" sz="3200" spc="-32">
                <a:solidFill>
                  <a:srgbClr val="000000"/>
                </a:solidFill>
                <a:latin typeface="Clear Sans Regular"/>
              </a:rPr>
              <a:t>Gambar diatas menjelaskan mengenai pertanyaan yang sering ditanyakan untuk website kami</a:t>
            </a:r>
            <a:r>
              <a:rPr lang="en-US" sz="3200" spc="-32" u="none">
                <a:solidFill>
                  <a:srgbClr val="000000"/>
                </a:solidFill>
                <a:latin typeface="Clear Sans Regular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E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736284"/>
            <a:ext cx="15824000" cy="252201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1219700" y="6336693"/>
            <a:ext cx="16039600" cy="2721221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4487994" y="1028700"/>
            <a:ext cx="2771306" cy="2376533"/>
            <a:chOff x="0" y="0"/>
            <a:chExt cx="3695075" cy="316871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695075" cy="2697405"/>
            </a:xfrm>
            <a:prstGeom prst="rect">
              <a:avLst/>
            </a:prstGeom>
          </p:spPr>
        </p:pic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2617428" y="2091064"/>
              <a:ext cx="1077647" cy="1077647"/>
              <a:chOff x="1371600" y="6705600"/>
              <a:chExt cx="10972800" cy="109728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4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332220" y="1696624"/>
            <a:ext cx="7845201" cy="4412870"/>
            <a:chOff x="0" y="0"/>
            <a:chExt cx="11289030" cy="63500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7172" r="-7161" t="0" b="19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74370" y="495300"/>
            <a:ext cx="7408349" cy="4167144"/>
            <a:chOff x="0" y="0"/>
            <a:chExt cx="11289030" cy="63500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6740" r="-6728" t="0" b="1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171168" y="7176350"/>
            <a:ext cx="14136664" cy="984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76"/>
              </a:lnSpc>
            </a:pPr>
            <a:r>
              <a:rPr lang="en-US" sz="2800" spc="-28">
                <a:solidFill>
                  <a:srgbClr val="000000"/>
                </a:solidFill>
                <a:latin typeface="Clear Sans Regular"/>
              </a:rPr>
              <a:t>Untuk di tampilan ini menjelaskan tentang adanya fitur Log In untuk masuk ke akun milik orang tersebut.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58834" y="6992214"/>
            <a:ext cx="1410179" cy="1410179"/>
          </a:xfrm>
          <a:prstGeom prst="rect">
            <a:avLst/>
          </a:prstGeom>
        </p:spPr>
      </p:pic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6449587" y="7488057"/>
            <a:ext cx="418493" cy="418493"/>
            <a:chOff x="1371600" y="6705600"/>
            <a:chExt cx="10972800" cy="10972800"/>
          </a:xfrm>
        </p:grpSpPr>
        <p:sp>
          <p:nvSpPr>
            <p:cNvPr name="Freeform 15" id="15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E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112044" y="7250634"/>
            <a:ext cx="15824000" cy="252201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1674394" y="6851043"/>
            <a:ext cx="16039600" cy="2721221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4" id="4"/>
          <p:cNvGrpSpPr/>
          <p:nvPr/>
        </p:nvGrpSpPr>
        <p:grpSpPr>
          <a:xfrm rot="-10800000">
            <a:off x="735269" y="628650"/>
            <a:ext cx="3205865" cy="2749189"/>
            <a:chOff x="0" y="0"/>
            <a:chExt cx="4274487" cy="366558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274487" cy="3120376"/>
            </a:xfrm>
            <a:prstGeom prst="rect">
              <a:avLst/>
            </a:prstGeom>
          </p:spPr>
        </p:pic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3027858" y="2418956"/>
              <a:ext cx="1246629" cy="1246629"/>
              <a:chOff x="1371600" y="6705600"/>
              <a:chExt cx="10972800" cy="109728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4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4579620" y="750570"/>
            <a:ext cx="7408349" cy="4167144"/>
            <a:chOff x="0" y="0"/>
            <a:chExt cx="11289030" cy="63500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6955" r="-6944" t="0" b="19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090843" y="1657123"/>
            <a:ext cx="7845201" cy="4412870"/>
            <a:chOff x="0" y="0"/>
            <a:chExt cx="11289030" cy="63500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6597" r="-6586" t="0" b="1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625862" y="7690700"/>
            <a:ext cx="14136664" cy="984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76"/>
              </a:lnSpc>
            </a:pPr>
            <a:r>
              <a:rPr lang="en-US" sz="2800" spc="-28">
                <a:solidFill>
                  <a:srgbClr val="000000"/>
                </a:solidFill>
                <a:latin typeface="Clear Sans Regular"/>
              </a:rPr>
              <a:t>Untuk tampilan ini, pengguna dapat membuat akun miliknya sesuai dengan persyaratan yang terlihat di tampilan tersebut.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718777" y="7506564"/>
            <a:ext cx="1410179" cy="1410179"/>
          </a:xfrm>
          <a:prstGeom prst="rect">
            <a:avLst/>
          </a:prstGeom>
        </p:spPr>
      </p:pic>
      <p:grpSp>
        <p:nvGrpSpPr>
          <p:cNvPr name="Group 14" id="14"/>
          <p:cNvGrpSpPr>
            <a:grpSpLocks noChangeAspect="true"/>
          </p:cNvGrpSpPr>
          <p:nvPr/>
        </p:nvGrpSpPr>
        <p:grpSpPr>
          <a:xfrm rot="-10800000">
            <a:off x="1919709" y="8002407"/>
            <a:ext cx="418493" cy="418493"/>
            <a:chOff x="1371600" y="6705600"/>
            <a:chExt cx="10972800" cy="10972800"/>
          </a:xfrm>
        </p:grpSpPr>
        <p:sp>
          <p:nvSpPr>
            <p:cNvPr name="Freeform 15" id="15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E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5620941" y="1028700"/>
            <a:ext cx="1638359" cy="163835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58651" y="1028700"/>
            <a:ext cx="1817517" cy="2635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6221022" y="8220022"/>
            <a:ext cx="1797883" cy="27867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3161973"/>
            <a:ext cx="4759833" cy="493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0"/>
              </a:lnSpc>
            </a:pPr>
            <a:r>
              <a:rPr lang="en-US" sz="5276" spc="-52">
                <a:solidFill>
                  <a:srgbClr val="000000"/>
                </a:solidFill>
                <a:latin typeface="Clear Sans Regular Bold"/>
              </a:rPr>
              <a:t>Jika semua kolom sudah diisi secara benar maka akan muncul tampilan seperti ini.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545992" y="2303614"/>
            <a:ext cx="11434636" cy="6584917"/>
            <a:chOff x="0" y="0"/>
            <a:chExt cx="7620000" cy="4388165"/>
          </a:xfrm>
        </p:grpSpPr>
        <p:sp>
          <p:nvSpPr>
            <p:cNvPr name="Freeform 7" id="7"/>
            <p:cNvSpPr/>
            <p:nvPr/>
          </p:nvSpPr>
          <p:spPr>
            <a:xfrm>
              <a:off x="304800" y="304800"/>
              <a:ext cx="7315200" cy="4083365"/>
            </a:xfrm>
            <a:custGeom>
              <a:avLst/>
              <a:gdLst/>
              <a:ahLst/>
              <a:cxnLst/>
              <a:rect r="r" b="b" t="t" l="l"/>
              <a:pathLst>
                <a:path h="4083365" w="7315200">
                  <a:moveTo>
                    <a:pt x="7315200" y="0"/>
                  </a:moveTo>
                  <a:lnTo>
                    <a:pt x="7315200" y="4083365"/>
                  </a:lnTo>
                  <a:lnTo>
                    <a:pt x="0" y="4083365"/>
                  </a:lnTo>
                  <a:lnTo>
                    <a:pt x="0" y="3778565"/>
                  </a:lnTo>
                  <a:lnTo>
                    <a:pt x="7010400" y="3778565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191F1E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0" y="0"/>
              <a:ext cx="7315200" cy="4083365"/>
            </a:xfrm>
            <a:custGeom>
              <a:avLst/>
              <a:gdLst/>
              <a:ahLst/>
              <a:cxnLst/>
              <a:rect r="r" b="b" t="t" l="l"/>
              <a:pathLst>
                <a:path h="4083365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4083365"/>
                  </a:lnTo>
                  <a:lnTo>
                    <a:pt x="0" y="4083365"/>
                  </a:lnTo>
                  <a:close/>
                </a:path>
              </a:pathLst>
            </a:custGeom>
            <a:solidFill>
              <a:srgbClr val="8E9796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184" t="0" r="2099" b="0"/>
          <a:stretch>
            <a:fillRect/>
          </a:stretch>
        </p:blipFill>
        <p:spPr>
          <a:xfrm flipH="false" flipV="false" rot="0">
            <a:off x="5669722" y="2561904"/>
            <a:ext cx="10691781" cy="54297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E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028700" y="1028700"/>
            <a:ext cx="1410179" cy="1410179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-10800000">
            <a:off x="2229633" y="1524543"/>
            <a:ext cx="418493" cy="418493"/>
            <a:chOff x="1371600" y="6705600"/>
            <a:chExt cx="10972800" cy="10972800"/>
          </a:xfrm>
        </p:grpSpPr>
        <p:sp>
          <p:nvSpPr>
            <p:cNvPr name="Freeform 4" id="4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8079895"/>
            <a:ext cx="1614254" cy="117840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45046" y="1028700"/>
            <a:ext cx="1614254" cy="117840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49121" y="7848121"/>
            <a:ext cx="1410179" cy="1410179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639875" y="8343964"/>
            <a:ext cx="418493" cy="418493"/>
            <a:chOff x="1371600" y="6705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939141" y="590550"/>
            <a:ext cx="10512189" cy="5913033"/>
            <a:chOff x="0" y="0"/>
            <a:chExt cx="11289030" cy="63500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21445" r="-25246" t="0" b="-28927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990376" y="7486424"/>
            <a:ext cx="10409718" cy="112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4"/>
              </a:lnSpc>
            </a:pPr>
            <a:r>
              <a:rPr lang="en-US" sz="3200" spc="-32">
                <a:solidFill>
                  <a:srgbClr val="000000"/>
                </a:solidFill>
                <a:latin typeface="Clear Sans Regular"/>
              </a:rPr>
              <a:t>Data akun tersebut akan masuk dan tersimpan ke database kami.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E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66850" y="7416837"/>
            <a:ext cx="12642650" cy="252201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1613980" y="7017246"/>
            <a:ext cx="12902120" cy="2721221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53671" y="7672767"/>
            <a:ext cx="1410179" cy="1410179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944425" y="8168611"/>
            <a:ext cx="418493" cy="418493"/>
            <a:chOff x="1371600" y="6705600"/>
            <a:chExt cx="10972800" cy="10972800"/>
          </a:xfrm>
        </p:grpSpPr>
        <p:sp>
          <p:nvSpPr>
            <p:cNvPr name="Freeform 6" id="6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5952121" y="8275437"/>
            <a:ext cx="2614358" cy="405226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-10800000">
            <a:off x="1652790" y="535543"/>
            <a:ext cx="11138536" cy="5727785"/>
            <a:chOff x="0" y="0"/>
            <a:chExt cx="9281968" cy="4773079"/>
          </a:xfrm>
        </p:grpSpPr>
        <p:sp>
          <p:nvSpPr>
            <p:cNvPr name="Freeform 9" id="9"/>
            <p:cNvSpPr/>
            <p:nvPr/>
          </p:nvSpPr>
          <p:spPr>
            <a:xfrm>
              <a:off x="304800" y="304800"/>
              <a:ext cx="8977168" cy="4468279"/>
            </a:xfrm>
            <a:custGeom>
              <a:avLst/>
              <a:gdLst/>
              <a:ahLst/>
              <a:cxnLst/>
              <a:rect r="r" b="b" t="t" l="l"/>
              <a:pathLst>
                <a:path h="4468279" w="8977168">
                  <a:moveTo>
                    <a:pt x="8977168" y="0"/>
                  </a:moveTo>
                  <a:lnTo>
                    <a:pt x="8977168" y="4468279"/>
                  </a:lnTo>
                  <a:lnTo>
                    <a:pt x="0" y="4468279"/>
                  </a:lnTo>
                  <a:lnTo>
                    <a:pt x="0" y="4163479"/>
                  </a:lnTo>
                  <a:lnTo>
                    <a:pt x="8672368" y="4163479"/>
                  </a:lnTo>
                  <a:lnTo>
                    <a:pt x="8672368" y="0"/>
                  </a:lnTo>
                  <a:close/>
                </a:path>
              </a:pathLst>
            </a:custGeom>
            <a:solidFill>
              <a:srgbClr val="191F1E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0"/>
              <a:ext cx="8977168" cy="4468279"/>
            </a:xfrm>
            <a:custGeom>
              <a:avLst/>
              <a:gdLst/>
              <a:ahLst/>
              <a:cxnLst/>
              <a:rect r="r" b="b" t="t" l="l"/>
              <a:pathLst>
                <a:path h="4468279" w="8977168">
                  <a:moveTo>
                    <a:pt x="0" y="0"/>
                  </a:moveTo>
                  <a:lnTo>
                    <a:pt x="8977168" y="0"/>
                  </a:lnTo>
                  <a:lnTo>
                    <a:pt x="8977168" y="4468279"/>
                  </a:lnTo>
                  <a:lnTo>
                    <a:pt x="0" y="4468279"/>
                  </a:lnTo>
                  <a:close/>
                </a:path>
              </a:pathLst>
            </a:custGeom>
            <a:solidFill>
              <a:srgbClr val="8E9796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12008" r="0" b="5053"/>
          <a:stretch>
            <a:fillRect/>
          </a:stretch>
        </p:blipFill>
        <p:spPr>
          <a:xfrm flipH="false" flipV="false" rot="0">
            <a:off x="2271251" y="1028700"/>
            <a:ext cx="10279200" cy="479552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418024">
            <a:off x="13748019" y="208921"/>
            <a:ext cx="3362853" cy="245488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53671" y="3563676"/>
            <a:ext cx="2444608" cy="1924573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51692" y="7927515"/>
            <a:ext cx="11645695" cy="84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08"/>
              </a:lnSpc>
            </a:pPr>
            <a:r>
              <a:rPr lang="en-US" sz="2400" spc="-24">
                <a:solidFill>
                  <a:srgbClr val="000000"/>
                </a:solidFill>
                <a:latin typeface="Clear Sans Regular"/>
              </a:rPr>
              <a:t>Jika pengguna sudah melakukan pencatatan transaksi, maka data tersebut akan ditampilkan pada bagian dashboard dari aplikasi BudGetIn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E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897268" y="7713915"/>
            <a:ext cx="13021168" cy="2075303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4559137" y="7327951"/>
            <a:ext cx="13198579" cy="2239224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3487089" y="7848121"/>
            <a:ext cx="1410179" cy="1410179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-10800000">
            <a:off x="4688022" y="8343964"/>
            <a:ext cx="418493" cy="418493"/>
            <a:chOff x="1371600" y="6705600"/>
            <a:chExt cx="10972800" cy="10972800"/>
          </a:xfrm>
        </p:grpSpPr>
        <p:sp>
          <p:nvSpPr>
            <p:cNvPr name="Freeform 6" id="6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2636" t="0" r="8903" b="0"/>
          <a:stretch>
            <a:fillRect/>
          </a:stretch>
        </p:blipFill>
        <p:spPr>
          <a:xfrm flipH="false" flipV="false" rot="0">
            <a:off x="306074" y="348468"/>
            <a:ext cx="10199963" cy="570042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11538" r="16243" b="1509"/>
          <a:stretch>
            <a:fillRect/>
          </a:stretch>
        </p:blipFill>
        <p:spPr>
          <a:xfrm flipH="false" flipV="false" rot="0">
            <a:off x="7132964" y="1700895"/>
            <a:ext cx="9329502" cy="5448095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-10800000">
            <a:off x="14483690" y="348468"/>
            <a:ext cx="3434746" cy="1919027"/>
            <a:chOff x="0" y="0"/>
            <a:chExt cx="4579661" cy="2558703"/>
          </a:xfrm>
        </p:grpSpPr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1641290" y="0"/>
              <a:ext cx="2558703" cy="2558703"/>
              <a:chOff x="1371600" y="6705600"/>
              <a:chExt cx="10972800" cy="109728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4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2558703" cy="2558703"/>
            </a:xfrm>
            <a:prstGeom prst="rect">
              <a:avLst/>
            </a:prstGeom>
          </p:spPr>
        </p:pic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-10800000">
              <a:off x="3820326" y="899684"/>
              <a:ext cx="759335" cy="759335"/>
              <a:chOff x="1371600" y="6705600"/>
              <a:chExt cx="10972800" cy="109728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4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name="TextBox 15" id="15"/>
          <p:cNvSpPr txBox="true"/>
          <p:nvPr/>
        </p:nvSpPr>
        <p:spPr>
          <a:xfrm rot="0">
            <a:off x="5335579" y="7893622"/>
            <a:ext cx="11645695" cy="84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08"/>
              </a:lnSpc>
            </a:pPr>
            <a:r>
              <a:rPr lang="en-US" sz="2400" spc="-24">
                <a:solidFill>
                  <a:srgbClr val="000000"/>
                </a:solidFill>
                <a:latin typeface="Clear Sans Regular"/>
              </a:rPr>
              <a:t>Di bagian ini pengguna dapat melakukan proses pencatan pemasukan dan pengeluaran dana yang dimiliki pengguna.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DAEP_XlEPB8</dc:identifier>
  <dcterms:modified xsi:type="dcterms:W3CDTF">2011-08-01T06:04:30Z</dcterms:modified>
  <cp:revision>1</cp:revision>
  <dc:title>BudGetIn - Kelompok 4</dc:title>
</cp:coreProperties>
</file>